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335" r:id="rId5"/>
    <p:sldId id="336" r:id="rId6"/>
    <p:sldId id="337" r:id="rId7"/>
    <p:sldId id="338" r:id="rId8"/>
    <p:sldId id="350" r:id="rId9"/>
    <p:sldId id="339" r:id="rId10"/>
    <p:sldId id="343" r:id="rId11"/>
    <p:sldId id="345" r:id="rId12"/>
    <p:sldId id="340" r:id="rId13"/>
    <p:sldId id="341" r:id="rId14"/>
    <p:sldId id="348" r:id="rId15"/>
    <p:sldId id="349" r:id="rId16"/>
    <p:sldId id="34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E9"/>
    <a:srgbClr val="F9AA19"/>
    <a:srgbClr val="F2494C"/>
    <a:srgbClr val="F39891"/>
    <a:srgbClr val="F9C996"/>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394" autoAdjust="0"/>
  </p:normalViewPr>
  <p:slideViewPr>
    <p:cSldViewPr snapToGrid="0">
      <p:cViewPr varScale="1">
        <p:scale>
          <a:sx n="109" d="100"/>
          <a:sy n="109" d="100"/>
        </p:scale>
        <p:origin x="612" y="96"/>
      </p:cViewPr>
      <p:guideLst>
        <p:guide pos="6504"/>
        <p:guide orient="horz" pos="3696"/>
        <p:guide orient="horz" pos="19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6/12/2024</a:t>
            </a:fld>
            <a:endParaRPr lang="en-US" dirty="0"/>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dirty="0"/>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6/12/2024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dirty="0"/>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dirty="0"/>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9165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endParaRPr lang="en-US" dirty="0"/>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dirty="0"/>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dirty="0"/>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dirty="0"/>
              <a:t>Click to add content</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wpunj.edu/cohss/departments/language-literature-culture-and-writing/assets/Support-Services-for-Teachers-and-Students.pdf"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wpunj.edu/cohss/departments/language-literature-culture-and-writing/programs-and-events/rhetoric/" TargetMode="External"/><Relationship Id="rId2" Type="http://schemas.openxmlformats.org/officeDocument/2006/relationships/hyperlink" Target="mailto:odonnella2@wpunj.edu"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wpunj.edu/cohss/departments/language-literature-culture-and-writing/programs-and-events/rhetoric/pwr-faculty-general-resources-and-polici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punj.edu/cohss/departments/language-literature-culture-and-writing/programs-and-events/rhetoric/assets/Sample-Online-Essay-Revision-Unit-With-a-Writing-Center-Session.pdf"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wpunj.edu/policies/docs/academic/academic-integrity-policy-for-students.pdf"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9GiFdUtbi1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punj.edu/cohss/departments/language-literature-culture-and-writing/programs-and-events/rhetoric/eng-1500-readings" TargetMode="External"/><Relationship Id="rId2" Type="http://schemas.openxmlformats.org/officeDocument/2006/relationships/hyperlink" Target="https://wpunj.edu/cohss/departments/language-literature-culture-and-writing/programs-and-events/rhetoric/readings-for-english-1100/index.html" TargetMode="Externa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QcBcoM25Dvo"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5277729" y="606670"/>
            <a:ext cx="6914271" cy="2233247"/>
          </a:xfrm>
        </p:spPr>
        <p:txBody>
          <a:bodyPr>
            <a:noAutofit/>
          </a:bodyPr>
          <a:lstStyle/>
          <a:p>
            <a:pPr algn="ctr"/>
            <a:r>
              <a:rPr lang="en-US" sz="7200" dirty="0"/>
              <a:t>Creating a Syllabus </a:t>
            </a:r>
          </a:p>
        </p:txBody>
      </p:sp>
      <p:sp>
        <p:nvSpPr>
          <p:cNvPr id="2" name="TextBox 1">
            <a:extLst>
              <a:ext uri="{FF2B5EF4-FFF2-40B4-BE49-F238E27FC236}">
                <a16:creationId xmlns:a16="http://schemas.microsoft.com/office/drawing/2014/main" id="{DBA041B8-48A5-F943-0056-C02D4782875C}"/>
              </a:ext>
            </a:extLst>
          </p:cNvPr>
          <p:cNvSpPr txBox="1"/>
          <p:nvPr/>
        </p:nvSpPr>
        <p:spPr>
          <a:xfrm>
            <a:off x="6500446" y="2844225"/>
            <a:ext cx="5046784" cy="584775"/>
          </a:xfrm>
          <a:prstGeom prst="rect">
            <a:avLst/>
          </a:prstGeom>
          <a:noFill/>
        </p:spPr>
        <p:txBody>
          <a:bodyPr wrap="square" rtlCol="0">
            <a:spAutoFit/>
          </a:bodyPr>
          <a:lstStyle/>
          <a:p>
            <a:r>
              <a:rPr lang="en-US" sz="3200" b="1" dirty="0">
                <a:solidFill>
                  <a:srgbClr val="F2494C"/>
                </a:solidFill>
                <a:latin typeface="Aptos Black" panose="020F0502020204030204" pitchFamily="34" charset="0"/>
              </a:rPr>
              <a:t>Fall 2024—Spring 2025</a:t>
            </a:r>
          </a:p>
        </p:txBody>
      </p:sp>
    </p:spTree>
    <p:extLst>
      <p:ext uri="{BB962C8B-B14F-4D97-AF65-F5344CB8AC3E}">
        <p14:creationId xmlns:p14="http://schemas.microsoft.com/office/powerpoint/2010/main" val="95441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611710" y="269670"/>
            <a:ext cx="10405174" cy="924336"/>
          </a:xfrm>
        </p:spPr>
        <p:txBody>
          <a:bodyPr>
            <a:normAutofit/>
          </a:bodyPr>
          <a:lstStyle/>
          <a:p>
            <a:r>
              <a:rPr lang="en-US" sz="3600" dirty="0"/>
              <a:t>Other ways of Encouraging Revision</a:t>
            </a:r>
            <a:endParaRPr lang="en-ZA" sz="3600" dirty="0"/>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911352" y="1583014"/>
            <a:ext cx="6579694" cy="4220308"/>
          </a:xfrm>
        </p:spPr>
        <p:txBody>
          <a:bodyPr>
            <a:normAutofit lnSpcReduction="10000"/>
          </a:bodyPr>
          <a:lstStyle/>
          <a:p>
            <a:pPr lvl="1"/>
            <a:r>
              <a:rPr lang="en-US" sz="1800" dirty="0"/>
              <a:t>Reframe your students’ understanding of revision</a:t>
            </a:r>
          </a:p>
          <a:p>
            <a:pPr lvl="1"/>
            <a:r>
              <a:rPr lang="en-US" sz="1800" dirty="0"/>
              <a:t>Discuss revision and concepts like rhetorical situations</a:t>
            </a:r>
          </a:p>
          <a:p>
            <a:pPr lvl="1"/>
            <a:r>
              <a:rPr lang="en-US" sz="1800" dirty="0"/>
              <a:t>Hold </a:t>
            </a:r>
            <a:r>
              <a:rPr lang="en-US" sz="1800"/>
              <a:t>peer reviews </a:t>
            </a:r>
            <a:r>
              <a:rPr lang="en-US" sz="1800" dirty="0"/>
              <a:t>and encourage them to utilize other resources like the writing center</a:t>
            </a:r>
          </a:p>
          <a:p>
            <a:pPr lvl="1"/>
            <a:r>
              <a:rPr lang="en-US" sz="1800" dirty="0"/>
              <a:t>Require students to reflect on their writing and revision choices</a:t>
            </a:r>
          </a:p>
          <a:p>
            <a:pPr lvl="1"/>
            <a:r>
              <a:rPr lang="en-US" sz="1800" dirty="0"/>
              <a:t>Ask students to reflect on their writing process, what works and doesn’t work for them, and why</a:t>
            </a:r>
          </a:p>
          <a:p>
            <a:pPr lvl="1"/>
            <a:r>
              <a:rPr lang="en-US" sz="1800" dirty="0"/>
              <a:t>Set revision goals</a:t>
            </a:r>
          </a:p>
          <a:p>
            <a:pPr lvl="1"/>
            <a:r>
              <a:rPr lang="en-US" sz="1800" dirty="0"/>
              <a:t>Ask students to make a revision plan and explain their choices</a:t>
            </a:r>
          </a:p>
          <a:p>
            <a:pPr lvl="1"/>
            <a:r>
              <a:rPr lang="en-US" sz="1800" dirty="0"/>
              <a:t>Set aside class time to work on writing and revision</a:t>
            </a:r>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10</a:t>
            </a:fld>
            <a:endParaRPr lang="en-US" dirty="0"/>
          </a:p>
        </p:txBody>
      </p:sp>
      <p:pic>
        <p:nvPicPr>
          <p:cNvPr id="11" name="Content Placeholder 10" descr="A person sitting on the floor holding a book and a cup of coffee&#10;&#10;Description automatically generated">
            <a:extLst>
              <a:ext uri="{FF2B5EF4-FFF2-40B4-BE49-F238E27FC236}">
                <a16:creationId xmlns:a16="http://schemas.microsoft.com/office/drawing/2014/main" id="{961C8AF4-AD63-2111-D3DB-D2EF6C90E289}"/>
              </a:ext>
            </a:extLst>
          </p:cNvPr>
          <p:cNvPicPr>
            <a:picLocks noGrp="1" noChangeAspect="1"/>
          </p:cNvPicPr>
          <p:nvPr>
            <p:ph sz="quarter" idx="14"/>
          </p:nvPr>
        </p:nvPicPr>
        <p:blipFill>
          <a:blip r:embed="rId2"/>
          <a:stretch>
            <a:fillRect/>
          </a:stretch>
        </p:blipFill>
        <p:spPr>
          <a:xfrm>
            <a:off x="7258829" y="2208876"/>
            <a:ext cx="4361671" cy="4220308"/>
          </a:xfrm>
        </p:spPr>
      </p:pic>
    </p:spTree>
    <p:extLst>
      <p:ext uri="{BB962C8B-B14F-4D97-AF65-F5344CB8AC3E}">
        <p14:creationId xmlns:p14="http://schemas.microsoft.com/office/powerpoint/2010/main" val="1041471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FC4992E-C438-0EDD-C5D5-9B2B1F4C08D7}"/>
              </a:ext>
              <a:ext uri="{C183D7F6-B498-43B3-948B-1728B52AA6E4}">
                <adec:decorative xmlns:adec="http://schemas.microsoft.com/office/drawing/2017/decorative" val="1"/>
              </a:ext>
            </a:extLst>
          </p:cNvPr>
          <p:cNvPicPr>
            <a:picLocks noGrp="1" noChangeAspect="1"/>
          </p:cNvPicPr>
          <p:nvPr>
            <p:ph sz="quarter" idx="13"/>
          </p:nvPr>
        </p:nvPicPr>
        <p:blipFill>
          <a:blip r:embed="rId2">
            <a:alphaModFix amt="48000"/>
          </a:blip>
          <a:stretch>
            <a:fillRect/>
          </a:stretch>
        </p:blipFill>
        <p:spPr>
          <a:xfrm>
            <a:off x="0" y="0"/>
            <a:ext cx="12192000" cy="2481815"/>
          </a:xfrm>
        </p:spPr>
      </p:pic>
      <p:sp>
        <p:nvSpPr>
          <p:cNvPr id="2" name="Title 1">
            <a:extLst>
              <a:ext uri="{FF2B5EF4-FFF2-40B4-BE49-F238E27FC236}">
                <a16:creationId xmlns:a16="http://schemas.microsoft.com/office/drawing/2014/main" id="{7DE73B92-D4D4-617B-CE50-EC1FEB63FDB3}"/>
              </a:ext>
            </a:extLst>
          </p:cNvPr>
          <p:cNvSpPr>
            <a:spLocks noGrp="1"/>
          </p:cNvSpPr>
          <p:nvPr>
            <p:ph type="title"/>
          </p:nvPr>
        </p:nvSpPr>
        <p:spPr>
          <a:xfrm>
            <a:off x="4095752" y="345870"/>
            <a:ext cx="7315199" cy="1624507"/>
          </a:xfrm>
        </p:spPr>
        <p:txBody>
          <a:bodyPr>
            <a:noAutofit/>
          </a:bodyPr>
          <a:lstStyle/>
          <a:p>
            <a:r>
              <a:rPr lang="en-US" sz="5500" dirty="0"/>
              <a:t>Support Services </a:t>
            </a:r>
          </a:p>
        </p:txBody>
      </p:sp>
      <p:sp>
        <p:nvSpPr>
          <p:cNvPr id="5" name="Slide Number Placeholder 4">
            <a:extLst>
              <a:ext uri="{FF2B5EF4-FFF2-40B4-BE49-F238E27FC236}">
                <a16:creationId xmlns:a16="http://schemas.microsoft.com/office/drawing/2014/main" id="{AC123572-8CEA-35A3-C217-48A350C55702}"/>
              </a:ext>
            </a:extLst>
          </p:cNvPr>
          <p:cNvSpPr>
            <a:spLocks noGrp="1"/>
          </p:cNvSpPr>
          <p:nvPr>
            <p:ph type="sldNum" sz="quarter" idx="12"/>
          </p:nvPr>
        </p:nvSpPr>
        <p:spPr/>
        <p:txBody>
          <a:bodyPr/>
          <a:lstStyle/>
          <a:p>
            <a:fld id="{B5CEABB6-07DC-46E8-9B57-56EC44A396E5}" type="slidenum">
              <a:rPr lang="en-US" smtClean="0"/>
              <a:pPr/>
              <a:t>11</a:t>
            </a:fld>
            <a:endParaRPr lang="en-US" dirty="0"/>
          </a:p>
        </p:txBody>
      </p:sp>
      <p:sp>
        <p:nvSpPr>
          <p:cNvPr id="16" name="TextBox 15">
            <a:extLst>
              <a:ext uri="{FF2B5EF4-FFF2-40B4-BE49-F238E27FC236}">
                <a16:creationId xmlns:a16="http://schemas.microsoft.com/office/drawing/2014/main" id="{B5D34A23-6A69-2588-AC2E-E802389A0D1B}"/>
              </a:ext>
            </a:extLst>
          </p:cNvPr>
          <p:cNvSpPr txBox="1"/>
          <p:nvPr/>
        </p:nvSpPr>
        <p:spPr>
          <a:xfrm>
            <a:off x="911353" y="3046445"/>
            <a:ext cx="10499598" cy="2954655"/>
          </a:xfrm>
          <a:prstGeom prst="rect">
            <a:avLst/>
          </a:prstGeom>
          <a:noFill/>
        </p:spPr>
        <p:txBody>
          <a:bodyPr wrap="square" rtlCol="0">
            <a:spAutoFit/>
          </a:bodyPr>
          <a:lstStyle/>
          <a:p>
            <a:r>
              <a:rPr lang="en-US" sz="2400" b="1" dirty="0"/>
              <a:t>Let your students know that WPU faculty and staff are here to help them with a variety of problems. Make information about support services easy to access in your syllabus and on Blackboard. </a:t>
            </a:r>
          </a:p>
          <a:p>
            <a:endParaRPr lang="en-US" sz="2400" b="1" dirty="0"/>
          </a:p>
          <a:p>
            <a:r>
              <a:rPr lang="en-US" sz="2400" b="1" dirty="0"/>
              <a:t>We’ve created a list of support services that you can copy and paste or link to: </a:t>
            </a:r>
            <a:r>
              <a:rPr lang="en-US" sz="2400" b="1" dirty="0">
                <a:hlinkClick r:id="rId3"/>
              </a:rPr>
              <a:t>https://www.wpunj.edu/cohss/departments/language-literature-culture-and-writing/assets/Support-Services-for-Teachers-and-Students.pdf</a:t>
            </a:r>
            <a:endParaRPr lang="en-US" sz="2400" b="1" dirty="0"/>
          </a:p>
          <a:p>
            <a:endParaRPr lang="en-US" dirty="0"/>
          </a:p>
        </p:txBody>
      </p:sp>
    </p:spTree>
    <p:extLst>
      <p:ext uri="{BB962C8B-B14F-4D97-AF65-F5344CB8AC3E}">
        <p14:creationId xmlns:p14="http://schemas.microsoft.com/office/powerpoint/2010/main" val="160269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64A85D6B-88EF-91CC-8E49-2FC067F44375}"/>
              </a:ext>
            </a:extLst>
          </p:cNvPr>
          <p:cNvSpPr>
            <a:spLocks noGrp="1"/>
          </p:cNvSpPr>
          <p:nvPr>
            <p:ph type="title"/>
          </p:nvPr>
        </p:nvSpPr>
        <p:spPr>
          <a:xfrm>
            <a:off x="902208" y="420624"/>
            <a:ext cx="5050184" cy="810299"/>
          </a:xfrm>
        </p:spPr>
        <p:txBody>
          <a:bodyPr/>
          <a:lstStyle/>
          <a:p>
            <a:r>
              <a:rPr lang="en-US" dirty="0"/>
              <a:t>Self Assessment</a:t>
            </a:r>
          </a:p>
        </p:txBody>
      </p:sp>
      <p:pic>
        <p:nvPicPr>
          <p:cNvPr id="26" name="Picture Placeholder 25" descr="A small alarm clock with a note on top of it&#10;&#10;Description automatically generated">
            <a:extLst>
              <a:ext uri="{FF2B5EF4-FFF2-40B4-BE49-F238E27FC236}">
                <a16:creationId xmlns:a16="http://schemas.microsoft.com/office/drawing/2014/main" id="{7A1F6FFD-379E-D003-1844-6E141C3EA97B}"/>
              </a:ext>
            </a:extLst>
          </p:cNvPr>
          <p:cNvPicPr>
            <a:picLocks noGrp="1" noChangeAspect="1"/>
          </p:cNvPicPr>
          <p:nvPr>
            <p:ph type="pic" sz="quarter" idx="10"/>
          </p:nvPr>
        </p:nvPicPr>
        <p:blipFill>
          <a:blip r:embed="rId2">
            <a:alphaModFix/>
          </a:blip>
          <a:srcRect l="1384" r="1384"/>
          <a:stretch>
            <a:fillRect/>
          </a:stretch>
        </p:blipFill>
        <p:spPr>
          <a:xfrm>
            <a:off x="7626350" y="-9525"/>
            <a:ext cx="4581525" cy="6602413"/>
          </a:xfrm>
        </p:spPr>
      </p:pic>
      <p:sp>
        <p:nvSpPr>
          <p:cNvPr id="27" name="TextBox 26">
            <a:extLst>
              <a:ext uri="{FF2B5EF4-FFF2-40B4-BE49-F238E27FC236}">
                <a16:creationId xmlns:a16="http://schemas.microsoft.com/office/drawing/2014/main" id="{292AB071-CF44-A4C1-E4DD-731AF90793E5}"/>
              </a:ext>
            </a:extLst>
          </p:cNvPr>
          <p:cNvSpPr txBox="1"/>
          <p:nvPr/>
        </p:nvSpPr>
        <p:spPr>
          <a:xfrm>
            <a:off x="902208" y="1441938"/>
            <a:ext cx="5832700" cy="4708981"/>
          </a:xfrm>
          <a:prstGeom prst="rect">
            <a:avLst/>
          </a:prstGeom>
          <a:noFill/>
        </p:spPr>
        <p:txBody>
          <a:bodyPr wrap="square" rtlCol="0">
            <a:spAutoFit/>
          </a:bodyPr>
          <a:lstStyle/>
          <a:p>
            <a:pPr marL="285750" indent="-285750">
              <a:buFont typeface="Wingdings" panose="05000000000000000000" pitchFamily="2" charset="2"/>
              <a:buChar char="§"/>
            </a:pPr>
            <a:r>
              <a:rPr lang="en-US" sz="2000" dirty="0"/>
              <a:t>How might this wording/policy/practice make students feel? </a:t>
            </a:r>
            <a:br>
              <a:rPr lang="en-US" sz="2000" dirty="0"/>
            </a:br>
            <a:endParaRPr lang="en-US" sz="2000" dirty="0"/>
          </a:p>
          <a:p>
            <a:pPr marL="285750" indent="-285750">
              <a:buFont typeface="Wingdings" panose="05000000000000000000" pitchFamily="2" charset="2"/>
              <a:buChar char="§"/>
            </a:pPr>
            <a:r>
              <a:rPr lang="en-US" sz="2000" dirty="0"/>
              <a:t>What policies and language are  positive/understanding/supportive? </a:t>
            </a:r>
            <a:br>
              <a:rPr lang="en-US" sz="2000" dirty="0"/>
            </a:br>
            <a:endParaRPr lang="en-US" sz="2000" dirty="0"/>
          </a:p>
          <a:p>
            <a:pPr marL="285750" indent="-285750">
              <a:buFont typeface="Wingdings" panose="05000000000000000000" pitchFamily="2" charset="2"/>
              <a:buChar char="§"/>
            </a:pPr>
            <a:r>
              <a:rPr lang="en-US" sz="2000" dirty="0"/>
              <a:t>What feels negative/judging/unsupportive? </a:t>
            </a:r>
            <a:br>
              <a:rPr lang="en-US" sz="2000" dirty="0"/>
            </a:br>
            <a:endParaRPr lang="en-US" sz="2000" dirty="0"/>
          </a:p>
          <a:p>
            <a:pPr marL="285750" indent="-285750">
              <a:buFont typeface="Wingdings" panose="05000000000000000000" pitchFamily="2" charset="2"/>
              <a:buChar char="§"/>
            </a:pPr>
            <a:r>
              <a:rPr lang="en-US" sz="2000" dirty="0"/>
              <a:t>Is any critical information missing or confusing?</a:t>
            </a:r>
            <a:br>
              <a:rPr lang="en-US" sz="2000" dirty="0"/>
            </a:br>
            <a:endParaRPr lang="en-US" sz="2000" dirty="0"/>
          </a:p>
          <a:p>
            <a:pPr marL="285750" indent="-285750">
              <a:buFont typeface="Wingdings" panose="05000000000000000000" pitchFamily="2" charset="2"/>
              <a:buChar char="§"/>
            </a:pPr>
            <a:r>
              <a:rPr lang="en-US" sz="2000" dirty="0"/>
              <a:t>Does anything in my syllabus assume knowledge about technology, the campus, or college expectations that a new student might not have? </a:t>
            </a:r>
          </a:p>
        </p:txBody>
      </p:sp>
    </p:spTree>
    <p:extLst>
      <p:ext uri="{BB962C8B-B14F-4D97-AF65-F5344CB8AC3E}">
        <p14:creationId xmlns:p14="http://schemas.microsoft.com/office/powerpoint/2010/main" val="2515939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A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8D25-D403-2E2B-50DA-B21A0500AB0E}"/>
              </a:ext>
            </a:extLst>
          </p:cNvPr>
          <p:cNvSpPr>
            <a:spLocks noGrp="1"/>
          </p:cNvSpPr>
          <p:nvPr>
            <p:ph type="title"/>
          </p:nvPr>
        </p:nvSpPr>
        <p:spPr>
          <a:xfrm>
            <a:off x="911352" y="505016"/>
            <a:ext cx="5775656" cy="3082246"/>
          </a:xfrm>
        </p:spPr>
        <p:txBody>
          <a:bodyPr/>
          <a:lstStyle/>
          <a:p>
            <a:r>
              <a:rPr lang="en-US" dirty="0"/>
              <a:t>Thank you </a:t>
            </a:r>
          </a:p>
        </p:txBody>
      </p:sp>
      <p:sp>
        <p:nvSpPr>
          <p:cNvPr id="3" name="Text Placeholder 2">
            <a:extLst>
              <a:ext uri="{FF2B5EF4-FFF2-40B4-BE49-F238E27FC236}">
                <a16:creationId xmlns:a16="http://schemas.microsoft.com/office/drawing/2014/main" id="{1EC6DB3D-3AE2-9478-3245-FE2F98B96EC7}"/>
              </a:ext>
            </a:extLst>
          </p:cNvPr>
          <p:cNvSpPr>
            <a:spLocks noGrp="1"/>
          </p:cNvSpPr>
          <p:nvPr>
            <p:ph type="body" sz="quarter" idx="13"/>
          </p:nvPr>
        </p:nvSpPr>
        <p:spPr>
          <a:xfrm>
            <a:off x="911353" y="3710354"/>
            <a:ext cx="5794248" cy="2642630"/>
          </a:xfrm>
        </p:spPr>
        <p:txBody>
          <a:bodyPr>
            <a:normAutofit/>
          </a:bodyPr>
          <a:lstStyle/>
          <a:p>
            <a:r>
              <a:rPr lang="en-US" dirty="0"/>
              <a:t>Amanda O’Donnell</a:t>
            </a:r>
          </a:p>
          <a:p>
            <a:r>
              <a:rPr lang="en-US" dirty="0"/>
              <a:t>973-720-3066</a:t>
            </a:r>
          </a:p>
          <a:p>
            <a:r>
              <a:rPr lang="en-US" dirty="0">
                <a:hlinkClick r:id="rId2"/>
              </a:rPr>
              <a:t>odonnella2@wpunj.edu</a:t>
            </a:r>
            <a:endParaRPr lang="en-US" dirty="0"/>
          </a:p>
          <a:p>
            <a:r>
              <a:rPr lang="en-US" dirty="0">
                <a:hlinkClick r:id="rId3"/>
              </a:rPr>
              <a:t>https://www.wpunj.edu/cohss/departments/language-literature-culture-and-writing/programs-and-events/rhetoric/</a:t>
            </a:r>
            <a:endParaRPr lang="en-US" dirty="0"/>
          </a:p>
        </p:txBody>
      </p:sp>
    </p:spTree>
    <p:extLst>
      <p:ext uri="{BB962C8B-B14F-4D97-AF65-F5344CB8AC3E}">
        <p14:creationId xmlns:p14="http://schemas.microsoft.com/office/powerpoint/2010/main" val="3493061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70A-EBCD-13FC-D1A2-49C555C48170}"/>
              </a:ext>
            </a:extLst>
          </p:cNvPr>
          <p:cNvSpPr>
            <a:spLocks noGrp="1"/>
          </p:cNvSpPr>
          <p:nvPr>
            <p:ph type="title"/>
          </p:nvPr>
        </p:nvSpPr>
        <p:spPr>
          <a:xfrm>
            <a:off x="557899" y="146939"/>
            <a:ext cx="8297380" cy="903428"/>
          </a:xfrm>
        </p:spPr>
        <p:txBody>
          <a:bodyPr>
            <a:normAutofit/>
          </a:bodyPr>
          <a:lstStyle/>
          <a:p>
            <a:r>
              <a:rPr lang="en-US" sz="3200" dirty="0"/>
              <a:t>Basic Requirements </a:t>
            </a:r>
          </a:p>
        </p:txBody>
      </p:sp>
      <p:sp>
        <p:nvSpPr>
          <p:cNvPr id="7" name="Text Placeholder 6">
            <a:extLst>
              <a:ext uri="{FF2B5EF4-FFF2-40B4-BE49-F238E27FC236}">
                <a16:creationId xmlns:a16="http://schemas.microsoft.com/office/drawing/2014/main" id="{70B4EC43-20C2-1DA5-646B-B8D26CF7D003}"/>
              </a:ext>
            </a:extLst>
          </p:cNvPr>
          <p:cNvSpPr>
            <a:spLocks noGrp="1"/>
          </p:cNvSpPr>
          <p:nvPr>
            <p:ph type="body" sz="quarter" idx="13"/>
          </p:nvPr>
        </p:nvSpPr>
        <p:spPr>
          <a:xfrm>
            <a:off x="557899" y="1147083"/>
            <a:ext cx="9614800" cy="5055577"/>
          </a:xfrm>
        </p:spPr>
        <p:txBody>
          <a:bodyPr>
            <a:noAutofit/>
          </a:bodyPr>
          <a:lstStyle/>
          <a:p>
            <a:pPr marL="0" indent="0">
              <a:buNone/>
            </a:pPr>
            <a:r>
              <a:rPr lang="en-US" sz="1400" dirty="0"/>
              <a:t>Each syllabus should contain the following standard information:</a:t>
            </a:r>
          </a:p>
          <a:p>
            <a:r>
              <a:rPr lang="en-US" sz="1400" dirty="0"/>
              <a:t>Information about the course number and section number, as well as meeting days and times</a:t>
            </a:r>
          </a:p>
          <a:p>
            <a:r>
              <a:rPr lang="en-US" sz="1400" dirty="0"/>
              <a:t>Information about required course materials, including the required readings and where to locate them</a:t>
            </a:r>
          </a:p>
          <a:p>
            <a:r>
              <a:rPr lang="en-US" sz="1400" dirty="0"/>
              <a:t>The official course description, course objectives, and student learning outcomes</a:t>
            </a:r>
          </a:p>
          <a:p>
            <a:r>
              <a:rPr lang="en-US" sz="1400" dirty="0"/>
              <a:t>An attendance policy</a:t>
            </a:r>
          </a:p>
          <a:p>
            <a:r>
              <a:rPr lang="en-US" sz="1400" dirty="0"/>
              <a:t>The University plagiarism policy</a:t>
            </a:r>
          </a:p>
          <a:p>
            <a:r>
              <a:rPr lang="en-US" sz="1400" dirty="0"/>
              <a:t>An explanation of how revision and workshopping play a role in the course and the writing process</a:t>
            </a:r>
          </a:p>
          <a:p>
            <a:r>
              <a:rPr lang="en-US" sz="1400" dirty="0"/>
              <a:t>A breakdown of final grade calculations, along with thorough explanations of how each part of the grade is earned</a:t>
            </a:r>
          </a:p>
          <a:p>
            <a:r>
              <a:rPr lang="en-US" sz="1400" dirty="0"/>
              <a:t>A class schedule that contains at least the most important due dates</a:t>
            </a:r>
          </a:p>
          <a:p>
            <a:pPr marL="0" indent="0">
              <a:buNone/>
            </a:pPr>
            <a:r>
              <a:rPr lang="en-US" sz="1400" dirty="0"/>
              <a:t>You can find the required policy language here: </a:t>
            </a:r>
            <a:r>
              <a:rPr lang="en-US" sz="1400" dirty="0">
                <a:hlinkClick r:id="rId2"/>
              </a:rPr>
              <a:t>https://wpunj.edu/cohss/departments/language-literature-culture-and-writing/programs-and-events/rhetoric/pwr-faculty-general-resources-and-policies</a:t>
            </a:r>
            <a:r>
              <a:rPr lang="en-US" sz="1400" dirty="0"/>
              <a:t> </a:t>
            </a:r>
          </a:p>
        </p:txBody>
      </p:sp>
      <p:sp>
        <p:nvSpPr>
          <p:cNvPr id="3" name="Slide Number Placeholder 2">
            <a:extLst>
              <a:ext uri="{FF2B5EF4-FFF2-40B4-BE49-F238E27FC236}">
                <a16:creationId xmlns:a16="http://schemas.microsoft.com/office/drawing/2014/main" id="{089920E1-1F47-D3FB-B5CD-7110B3795525}"/>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58274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326369" y="143577"/>
            <a:ext cx="5864352" cy="1175269"/>
          </a:xfrm>
        </p:spPr>
        <p:txBody>
          <a:bodyPr>
            <a:normAutofit/>
          </a:bodyPr>
          <a:lstStyle/>
          <a:p>
            <a:r>
              <a:rPr lang="en-US" sz="3600" dirty="0"/>
              <a:t>Additional Requirements</a:t>
            </a:r>
          </a:p>
        </p:txBody>
      </p:sp>
      <p:pic>
        <p:nvPicPr>
          <p:cNvPr id="10" name="Picture Placeholder 9">
            <a:extLst>
              <a:ext uri="{FF2B5EF4-FFF2-40B4-BE49-F238E27FC236}">
                <a16:creationId xmlns:a16="http://schemas.microsoft.com/office/drawing/2014/main" id="{0E7DFFA9-9901-3CE7-AAC2-C1754C65BD4D}"/>
              </a:ext>
            </a:extLst>
          </p:cNvPr>
          <p:cNvPicPr>
            <a:picLocks noGrp="1" noChangeAspect="1"/>
          </p:cNvPicPr>
          <p:nvPr>
            <p:ph type="pic" sz="quarter" idx="10"/>
          </p:nvPr>
        </p:nvPicPr>
        <p:blipFill>
          <a:blip r:embed="rId2">
            <a:alphaModFix amt="68000"/>
          </a:blip>
          <a:srcRect l="26845" r="26845"/>
          <a:stretch/>
        </p:blipFill>
        <p:spPr>
          <a:xfrm>
            <a:off x="7625969" y="-9144"/>
            <a:ext cx="4581525" cy="6602413"/>
          </a:xfrm>
          <a:solidFill>
            <a:srgbClr val="F9AA19">
              <a:alpha val="0"/>
            </a:srgbClr>
          </a:solidFill>
        </p:spPr>
      </p:pic>
      <p:sp>
        <p:nvSpPr>
          <p:cNvPr id="4" name="TextBox 3">
            <a:extLst>
              <a:ext uri="{FF2B5EF4-FFF2-40B4-BE49-F238E27FC236}">
                <a16:creationId xmlns:a16="http://schemas.microsoft.com/office/drawing/2014/main" id="{C34DBD89-8C0F-E015-51BE-BBB16A9C78C3}"/>
              </a:ext>
            </a:extLst>
          </p:cNvPr>
          <p:cNvSpPr txBox="1"/>
          <p:nvPr/>
        </p:nvSpPr>
        <p:spPr>
          <a:xfrm>
            <a:off x="326369" y="1318846"/>
            <a:ext cx="6839361" cy="5201424"/>
          </a:xfrm>
          <a:prstGeom prst="rect">
            <a:avLst/>
          </a:prstGeom>
          <a:noFill/>
        </p:spPr>
        <p:txBody>
          <a:bodyPr wrap="square">
            <a:spAutoFit/>
          </a:bodyPr>
          <a:lstStyle/>
          <a:p>
            <a:pPr marL="0" indent="0">
              <a:buNone/>
            </a:pPr>
            <a:r>
              <a:rPr lang="en-US" sz="1400" dirty="0"/>
              <a:t>There are three university-wide policies that all 1000-level course instructors must adhere to. Please outline these policies in your syllabus, along with an explanation of how you’ll be implementing them. </a:t>
            </a:r>
          </a:p>
          <a:p>
            <a:pPr marL="0" indent="0">
              <a:buNone/>
            </a:pPr>
            <a:endParaRPr lang="en-US" sz="1400" dirty="0"/>
          </a:p>
          <a:p>
            <a:pPr marL="342900" marR="6260" indent="-342900">
              <a:buAutoNum type="arabicPeriod"/>
            </a:pPr>
            <a:r>
              <a:rPr lang="en-US" sz="1400" dirty="0"/>
              <a:t>Attendance must be taken every class period, recorded on </a:t>
            </a:r>
            <a:r>
              <a:rPr lang="en-US" sz="1400" dirty="0" err="1"/>
              <a:t>WPConnect</a:t>
            </a:r>
            <a:r>
              <a:rPr lang="en-US" sz="1400" dirty="0"/>
              <a:t>, and count toward the final grade. Faculty will have the academic freedom to determine the weight that attendance will have in counting toward the final grade. Using this feature on </a:t>
            </a:r>
            <a:r>
              <a:rPr lang="en-US" sz="1400" dirty="0" err="1"/>
              <a:t>WPConnect</a:t>
            </a:r>
            <a:r>
              <a:rPr lang="en-US" sz="1400" dirty="0"/>
              <a:t> is also how you complete confirmation of enrollment at the beginning of the semester. </a:t>
            </a:r>
            <a:br>
              <a:rPr lang="en-US" sz="1400" dirty="0"/>
            </a:br>
            <a:endParaRPr lang="en-US" sz="1400" dirty="0"/>
          </a:p>
          <a:p>
            <a:pPr marL="342900" marR="6260" indent="-342900">
              <a:buAutoNum type="arabicPeriod"/>
            </a:pPr>
            <a:r>
              <a:rPr lang="en-US" sz="1400" dirty="0"/>
              <a:t> One graded assessment will be given, returned, and recorded using the “early assessment” function on </a:t>
            </a:r>
            <a:r>
              <a:rPr lang="en-US" sz="1400" dirty="0" err="1"/>
              <a:t>WPConnect</a:t>
            </a:r>
            <a:r>
              <a:rPr lang="en-US" sz="1400" dirty="0"/>
              <a:t> by the end of the fourth week of classes. Faculty will have the academic freedom to determine the assignment given, grade awarded, and weight toward the final grade.</a:t>
            </a:r>
            <a:br>
              <a:rPr lang="en-US" sz="1400" dirty="0"/>
            </a:br>
            <a:endParaRPr lang="en-US" sz="1400" dirty="0"/>
          </a:p>
          <a:p>
            <a:pPr marL="342900" marR="6260" indent="-342900">
              <a:buAutoNum type="arabicPeriod"/>
            </a:pPr>
            <a:r>
              <a:rPr lang="en-US" sz="1400" dirty="0"/>
              <a:t> One assignment will require students to go to an appropriate learning support center for tutoring before the mid-point of the semester. We recommend students attend the Writing Center for ENG 1100 and ENG 1500. Pairing this requirement with an assignment can help students make the most of their visit. Here is a sample assignment you can use: </a:t>
            </a:r>
            <a:r>
              <a:rPr lang="en-US" sz="1400" dirty="0">
                <a:hlinkClick r:id="rId3"/>
              </a:rPr>
              <a:t>https://www.wpunj.edu/cohss/departments/language-literature-culture-and-writing/programs-and-events/rhetoric/assets/Sample-Online-Essay-Revision-Unit-With-a-Writing-Center-Session.pdf</a:t>
            </a:r>
            <a:r>
              <a:rPr lang="en-US" sz="1400" dirty="0"/>
              <a:t> </a:t>
            </a:r>
          </a:p>
          <a:p>
            <a:pPr marL="0" indent="0">
              <a:buNone/>
            </a:pPr>
            <a:endParaRPr lang="en-US" sz="1000" dirty="0"/>
          </a:p>
        </p:txBody>
      </p:sp>
    </p:spTree>
    <p:extLst>
      <p:ext uri="{BB962C8B-B14F-4D97-AF65-F5344CB8AC3E}">
        <p14:creationId xmlns:p14="http://schemas.microsoft.com/office/powerpoint/2010/main" val="378690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6096000" y="176784"/>
            <a:ext cx="5864352" cy="1204147"/>
          </a:xfrm>
        </p:spPr>
        <p:txBody>
          <a:bodyPr/>
          <a:lstStyle/>
          <a:p>
            <a:r>
              <a:rPr lang="en-US" dirty="0"/>
              <a:t>Attendance</a:t>
            </a:r>
            <a:endParaRPr lang="en-ZA" dirty="0"/>
          </a:p>
        </p:txBody>
      </p:sp>
      <p:pic>
        <p:nvPicPr>
          <p:cNvPr id="12" name="Picture Placeholder 11">
            <a:extLst>
              <a:ext uri="{FF2B5EF4-FFF2-40B4-BE49-F238E27FC236}">
                <a16:creationId xmlns:a16="http://schemas.microsoft.com/office/drawing/2014/main" id="{BC85F8C0-B84C-01D2-4208-5596D725B2B0}"/>
              </a:ext>
            </a:extLst>
          </p:cNvPr>
          <p:cNvPicPr>
            <a:picLocks noGrp="1" noChangeAspect="1"/>
          </p:cNvPicPr>
          <p:nvPr>
            <p:ph type="pic" sz="quarter" idx="10"/>
          </p:nvPr>
        </p:nvPicPr>
        <p:blipFill>
          <a:blip r:embed="rId2">
            <a:alphaModFix amt="90000"/>
          </a:blip>
          <a:srcRect l="26869" r="26869"/>
          <a:stretch/>
        </p:blipFill>
        <p:spPr>
          <a:xfrm>
            <a:off x="-15240" y="-15240"/>
            <a:ext cx="4581525" cy="6602413"/>
          </a:xfrm>
        </p:spPr>
      </p:pic>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5480180" y="1614195"/>
            <a:ext cx="5864225" cy="4310743"/>
          </a:xfrm>
        </p:spPr>
        <p:txBody>
          <a:bodyPr>
            <a:noAutofit/>
          </a:bodyPr>
          <a:lstStyle/>
          <a:p>
            <a:pPr algn="l"/>
            <a:r>
              <a:rPr lang="en-US" sz="1600" dirty="0">
                <a:effectLst/>
              </a:rPr>
              <a:t>It’s important to have an attendance policy clearly explained in your syllabus. </a:t>
            </a:r>
          </a:p>
          <a:p>
            <a:pPr algn="l"/>
            <a:br>
              <a:rPr lang="en-US" sz="1600" dirty="0">
                <a:effectLst/>
              </a:rPr>
            </a:br>
            <a:r>
              <a:rPr lang="en-US" sz="1600" dirty="0">
                <a:effectLst/>
              </a:rPr>
              <a:t>Each faculty member should develop an attendance policy that is appropriate for their class. You might find examples of the old PWR attendance policy on our website. You are welcome to use this policy, but you are no longer required to do so. </a:t>
            </a:r>
          </a:p>
          <a:p>
            <a:pPr algn="l"/>
            <a:br>
              <a:rPr lang="en-US" sz="1600" dirty="0">
                <a:effectLst/>
              </a:rPr>
            </a:br>
            <a:r>
              <a:rPr lang="en-US" sz="1600" dirty="0">
                <a:effectLst/>
              </a:rPr>
              <a:t>Please do not make your attendance policy overly punitive. If you’re looking for guidance, our former policy was that students may not miss more than 3 weeks of class time. More than 9 absences in a 3x per week course, 6 absences in a 2x per week course, and 3 absences in a 1x per week course would result in failure. </a:t>
            </a:r>
            <a:endParaRPr lang="en-US" sz="1600" dirty="0"/>
          </a:p>
        </p:txBody>
      </p:sp>
    </p:spTree>
    <p:extLst>
      <p:ext uri="{BB962C8B-B14F-4D97-AF65-F5344CB8AC3E}">
        <p14:creationId xmlns:p14="http://schemas.microsoft.com/office/powerpoint/2010/main" val="359081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6722-A5E6-EB49-CFBE-B721FC2AC37D}"/>
              </a:ext>
            </a:extLst>
          </p:cNvPr>
          <p:cNvSpPr>
            <a:spLocks noGrp="1"/>
          </p:cNvSpPr>
          <p:nvPr>
            <p:ph type="title"/>
          </p:nvPr>
        </p:nvSpPr>
        <p:spPr>
          <a:xfrm>
            <a:off x="893064" y="72518"/>
            <a:ext cx="10405174" cy="956182"/>
          </a:xfrm>
        </p:spPr>
        <p:txBody>
          <a:bodyPr>
            <a:normAutofit/>
          </a:bodyPr>
          <a:lstStyle/>
          <a:p>
            <a:pPr algn="ctr"/>
            <a:r>
              <a:rPr lang="en-US" sz="4000" dirty="0"/>
              <a:t>Addressing Ai/AI Policy </a:t>
            </a:r>
          </a:p>
        </p:txBody>
      </p:sp>
      <p:sp>
        <p:nvSpPr>
          <p:cNvPr id="3" name="Content Placeholder 2">
            <a:extLst>
              <a:ext uri="{FF2B5EF4-FFF2-40B4-BE49-F238E27FC236}">
                <a16:creationId xmlns:a16="http://schemas.microsoft.com/office/drawing/2014/main" id="{CEE9B70E-65C7-3B71-DEF6-B299974FE2E9}"/>
              </a:ext>
            </a:extLst>
          </p:cNvPr>
          <p:cNvSpPr>
            <a:spLocks noGrp="1"/>
          </p:cNvSpPr>
          <p:nvPr>
            <p:ph sz="quarter" idx="14"/>
          </p:nvPr>
        </p:nvSpPr>
        <p:spPr>
          <a:xfrm>
            <a:off x="911352" y="1090246"/>
            <a:ext cx="10405174" cy="5064369"/>
          </a:xfrm>
        </p:spPr>
        <p:txBody>
          <a:bodyPr>
            <a:noAutofit/>
          </a:bodyPr>
          <a:lstStyle/>
          <a:p>
            <a:pPr marL="0" indent="0" algn="l">
              <a:buNone/>
            </a:pPr>
            <a:r>
              <a:rPr lang="en-US" sz="1400" dirty="0">
                <a:solidFill>
                  <a:srgbClr val="22211F"/>
                </a:solidFill>
                <a:highlight>
                  <a:srgbClr val="FFFFFF"/>
                </a:highlight>
                <a:latin typeface="Open Sans" panose="020B0606030504020204" pitchFamily="34" charset="0"/>
              </a:rPr>
              <a:t>The best way to combat AI is to structure your course in a way that discourages students from using it.</a:t>
            </a:r>
          </a:p>
          <a:p>
            <a:pPr marL="0" indent="0" algn="l">
              <a:buNone/>
            </a:pPr>
            <a:r>
              <a:rPr lang="en-US" sz="1400" i="0" dirty="0">
                <a:solidFill>
                  <a:srgbClr val="22211F"/>
                </a:solidFill>
                <a:effectLst/>
                <a:highlight>
                  <a:srgbClr val="FFFFFF"/>
                </a:highlight>
                <a:latin typeface="Open Sans" panose="020B0606030504020204" pitchFamily="34" charset="0"/>
              </a:rPr>
              <a:t>That said, it is best to be prepared to address AI use by spelling out your AI polic</a:t>
            </a:r>
            <a:r>
              <a:rPr lang="en-US" sz="1400" dirty="0">
                <a:solidFill>
                  <a:srgbClr val="22211F"/>
                </a:solidFill>
                <a:highlight>
                  <a:srgbClr val="FFFFFF"/>
                </a:highlight>
                <a:latin typeface="Open Sans" panose="020B0606030504020204" pitchFamily="34" charset="0"/>
              </a:rPr>
              <a:t>y alongside your plagiarism policy. Here is some language suggested by WPU for your syllabus</a:t>
            </a:r>
            <a:r>
              <a:rPr lang="en-US" sz="1400" i="0" dirty="0">
                <a:solidFill>
                  <a:srgbClr val="22211F"/>
                </a:solidFill>
                <a:effectLst/>
                <a:highlight>
                  <a:srgbClr val="FFFFFF"/>
                </a:highlight>
                <a:latin typeface="Open Sans" panose="020B0606030504020204" pitchFamily="34" charset="0"/>
              </a:rPr>
              <a:t>:</a:t>
            </a:r>
          </a:p>
          <a:p>
            <a:pPr marL="0" indent="0" algn="l">
              <a:buNone/>
            </a:pPr>
            <a:r>
              <a:rPr lang="en-US" sz="1400" b="0" i="1" dirty="0">
                <a:solidFill>
                  <a:srgbClr val="22211F"/>
                </a:solidFill>
                <a:effectLst/>
                <a:highlight>
                  <a:srgbClr val="FFFFFF"/>
                </a:highlight>
                <a:latin typeface="Open Sans" panose="020B0606030504020204" pitchFamily="34" charset="0"/>
              </a:rPr>
              <a:t>All assignments submitted in this course must be your own and the ideas and contributions of others must be appropriately acknowledged (cited). The use of Artificial Intelligence (AI) programs and tools (e.g., ChatGPT) in this course are at the discretion of the instructor to ensure that they are being used to support your learning. Any use of AI programs or tools outside of what is permitted by the instructor and without proper attribution (citation) is a form of academic dishonesty which may result in grade penalties and/or subject to disciplinary action per the </a:t>
            </a:r>
            <a:r>
              <a:rPr lang="en-US" sz="1400" b="0" i="1" u="none" strike="noStrike" dirty="0">
                <a:solidFill>
                  <a:srgbClr val="337AB7"/>
                </a:solidFill>
                <a:effectLst/>
                <a:highlight>
                  <a:srgbClr val="FFFFFF"/>
                </a:highlight>
                <a:latin typeface="Open Sans" panose="020B0606030504020204" pitchFamily="34" charset="0"/>
                <a:hlinkClick r:id="rId2"/>
              </a:rPr>
              <a:t>Academic Integrity Policy</a:t>
            </a:r>
            <a:r>
              <a:rPr lang="en-US" sz="1400" b="0" i="1" dirty="0">
                <a:solidFill>
                  <a:srgbClr val="22211F"/>
                </a:solidFill>
                <a:effectLst/>
                <a:highlight>
                  <a:srgbClr val="FFFFFF"/>
                </a:highlight>
                <a:latin typeface="Open Sans" panose="020B0606030504020204" pitchFamily="34" charset="0"/>
              </a:rPr>
              <a:t>.</a:t>
            </a:r>
            <a:endParaRPr lang="en-US" sz="1400" b="0" i="0" dirty="0">
              <a:solidFill>
                <a:srgbClr val="22211F"/>
              </a:solidFill>
              <a:effectLst/>
              <a:highlight>
                <a:srgbClr val="FFFFFF"/>
              </a:highlight>
              <a:latin typeface="Open Sans" panose="020B0606030504020204" pitchFamily="34" charset="0"/>
            </a:endParaRPr>
          </a:p>
          <a:p>
            <a:pPr marL="0" indent="0" algn="l">
              <a:buNone/>
            </a:pPr>
            <a:r>
              <a:rPr lang="en-US" sz="1400" b="0" i="0" u="sng" dirty="0">
                <a:solidFill>
                  <a:srgbClr val="22211F"/>
                </a:solidFill>
                <a:effectLst/>
                <a:highlight>
                  <a:srgbClr val="FFFFFF"/>
                </a:highlight>
                <a:latin typeface="Open Sans" panose="020B0606030504020204" pitchFamily="34" charset="0"/>
              </a:rPr>
              <a:t>Given differences in how AI might be considered or integrated into a course, here is some additional language that might be included/adapted:</a:t>
            </a:r>
          </a:p>
          <a:p>
            <a:pPr algn="l">
              <a:buFont typeface="Arial" panose="020B0604020202020204" pitchFamily="34" charset="0"/>
              <a:buChar char="•"/>
            </a:pPr>
            <a:r>
              <a:rPr lang="en-US" sz="1400" b="0" i="0" dirty="0">
                <a:solidFill>
                  <a:srgbClr val="333333"/>
                </a:solidFill>
                <a:effectLst/>
                <a:highlight>
                  <a:srgbClr val="FFFFFF"/>
                </a:highlight>
                <a:latin typeface="Helvetica Neue"/>
              </a:rPr>
              <a:t>This course does not permit the use of AI for assignments. Any use of AI will be considered in violation of the Academic Integrity Policy. All ideas must be your own.</a:t>
            </a:r>
          </a:p>
          <a:p>
            <a:pPr algn="l">
              <a:buFont typeface="Arial" panose="020B0604020202020204" pitchFamily="34" charset="0"/>
              <a:buChar char="•"/>
            </a:pPr>
            <a:r>
              <a:rPr lang="en-US" sz="1400" b="0" i="0" dirty="0">
                <a:solidFill>
                  <a:srgbClr val="333333"/>
                </a:solidFill>
                <a:effectLst/>
                <a:highlight>
                  <a:srgbClr val="FFFFFF"/>
                </a:highlight>
                <a:latin typeface="Helvetica Neue"/>
              </a:rPr>
              <a:t>This course permits AI to edit original ideas. Students may use AI to improve sentence fluency, spelling, and grammar; however, use of AI for content development will be considered in violation of the Academic Integrity Policy.</a:t>
            </a:r>
          </a:p>
          <a:p>
            <a:pPr algn="l">
              <a:buFont typeface="Arial" panose="020B0604020202020204" pitchFamily="34" charset="0"/>
              <a:buChar char="•"/>
            </a:pPr>
            <a:r>
              <a:rPr lang="en-US" sz="1400" b="0" i="0" dirty="0">
                <a:solidFill>
                  <a:srgbClr val="333333"/>
                </a:solidFill>
                <a:effectLst/>
                <a:highlight>
                  <a:srgbClr val="FFFFFF"/>
                </a:highlight>
                <a:latin typeface="Helvetica Neue"/>
              </a:rPr>
              <a:t>This course permits AI to develop ideas beyond editing.  Students must cite AI each time it is used in an assignment and vet the accuracy of the content generated by AI. Content produced by AI may not exceed X% of the assignment.</a:t>
            </a:r>
          </a:p>
          <a:p>
            <a:pPr algn="l">
              <a:buFont typeface="Arial" panose="020B0604020202020204" pitchFamily="34" charset="0"/>
              <a:buChar char="•"/>
            </a:pPr>
            <a:r>
              <a:rPr lang="en-US" sz="1400" b="0" i="0" dirty="0">
                <a:solidFill>
                  <a:srgbClr val="333333"/>
                </a:solidFill>
                <a:effectLst/>
                <a:highlight>
                  <a:srgbClr val="FFFFFF"/>
                </a:highlight>
                <a:latin typeface="Helvetica Neue"/>
              </a:rPr>
              <a:t>Integrated into this course are varied uses of AI. When AI is used, the student must cite its use and vet the accuracy of the content generated by AI. Content produced by AI may not exceed X% of the assignment.</a:t>
            </a:r>
          </a:p>
          <a:p>
            <a:endParaRPr lang="en-US" sz="1400" dirty="0"/>
          </a:p>
        </p:txBody>
      </p:sp>
      <p:sp>
        <p:nvSpPr>
          <p:cNvPr id="4" name="Slide Number Placeholder 3">
            <a:extLst>
              <a:ext uri="{FF2B5EF4-FFF2-40B4-BE49-F238E27FC236}">
                <a16:creationId xmlns:a16="http://schemas.microsoft.com/office/drawing/2014/main" id="{BE9EAF72-9A8D-F7AC-2BD9-2AFB3BCCEA10}"/>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145101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a:xfrm>
            <a:off x="643813" y="0"/>
            <a:ext cx="8564919" cy="1011115"/>
          </a:xfrm>
        </p:spPr>
        <p:txBody>
          <a:bodyPr/>
          <a:lstStyle/>
          <a:p>
            <a:r>
              <a:rPr lang="en-US" dirty="0"/>
              <a:t>Grading in ENG 1100 &amp; ENG 1500 </a:t>
            </a:r>
            <a:endParaRPr lang="en-ZA" dirty="0"/>
          </a:p>
        </p:txBody>
      </p:sp>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3"/>
          </p:nvPr>
        </p:nvSpPr>
        <p:spPr>
          <a:xfrm>
            <a:off x="643813" y="1072662"/>
            <a:ext cx="8910734" cy="5173960"/>
          </a:xfrm>
        </p:spPr>
        <p:txBody>
          <a:bodyPr>
            <a:noAutofit/>
          </a:bodyPr>
          <a:lstStyle/>
          <a:p>
            <a:r>
              <a:rPr lang="en-US" sz="1500" dirty="0"/>
              <a:t>To enhance student learning and avoid grade disputes, be clear about your course expectations and how students earn their grades. For example, if you have a class participation component to your grade, explain what counts as successful participation in your course. Does this mean coming to class with the right materials? Participating in group work? Raising their hand to contribute to a discussion? </a:t>
            </a:r>
          </a:p>
          <a:p>
            <a:r>
              <a:rPr lang="en-US" sz="1500" dirty="0"/>
              <a:t>Students no longer need to earn a C or better to pass ENG 1100. If you are working from an old syllabus, please remove any language reflecting the old policy that students must earn a C to pass. </a:t>
            </a:r>
          </a:p>
          <a:p>
            <a:r>
              <a:rPr lang="en-US" sz="1500" dirty="0"/>
              <a:t>Students no longer need to take 1100 before moving on to 1500. </a:t>
            </a:r>
          </a:p>
          <a:p>
            <a:r>
              <a:rPr lang="en-US" sz="1500" dirty="0"/>
              <a:t>You don’t need to mention this in your syllabus, but it’s helpful to note that you will be asked to use the “FN” grade for students who fail because they stopped showing up and communicating with you before the 60% point in the semester. The registrar will provide us with an exact date as we get closer to the end of the fall semester. </a:t>
            </a:r>
          </a:p>
          <a:p>
            <a:r>
              <a:rPr lang="en-US" sz="1500" dirty="0"/>
              <a:t>Consider labor-based grading or contract grading. We have a video about this if you’re interested in learning more!  </a:t>
            </a:r>
            <a:r>
              <a:rPr lang="en-US" sz="1500" dirty="0">
                <a:hlinkClick r:id="rId2"/>
              </a:rPr>
              <a:t>https://www.youtube.com/watch?v=9GiFdUtbi10</a:t>
            </a:r>
            <a:r>
              <a:rPr lang="en-US" sz="1500" dirty="0"/>
              <a:t> </a:t>
            </a:r>
          </a:p>
          <a:p>
            <a:endParaRPr lang="en-US" sz="1500" dirty="0"/>
          </a:p>
        </p:txBody>
      </p:sp>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209900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550506" y="137160"/>
            <a:ext cx="6520854" cy="842554"/>
          </a:xfrm>
        </p:spPr>
        <p:txBody>
          <a:bodyPr>
            <a:normAutofit/>
          </a:bodyPr>
          <a:lstStyle/>
          <a:p>
            <a:r>
              <a:rPr lang="en-US" sz="3200" dirty="0"/>
              <a:t>Required Texts</a:t>
            </a:r>
            <a:endParaRPr lang="en-ZA" sz="3200" dirty="0"/>
          </a:p>
        </p:txBody>
      </p:sp>
      <p:sp>
        <p:nvSpPr>
          <p:cNvPr id="4" name="Text Placeholder 3">
            <a:extLst>
              <a:ext uri="{FF2B5EF4-FFF2-40B4-BE49-F238E27FC236}">
                <a16:creationId xmlns:a16="http://schemas.microsoft.com/office/drawing/2014/main" id="{94D20DBB-F3DD-CE0A-DCE1-63F191C0CC47}"/>
              </a:ext>
            </a:extLst>
          </p:cNvPr>
          <p:cNvSpPr>
            <a:spLocks noGrp="1"/>
          </p:cNvSpPr>
          <p:nvPr>
            <p:ph type="body" sz="quarter" idx="11"/>
          </p:nvPr>
        </p:nvSpPr>
        <p:spPr>
          <a:xfrm>
            <a:off x="550506" y="1109111"/>
            <a:ext cx="10559454" cy="2970519"/>
          </a:xfrm>
        </p:spPr>
        <p:txBody>
          <a:bodyPr>
            <a:normAutofit fontScale="25000" lnSpcReduction="20000"/>
          </a:bodyPr>
          <a:lstStyle/>
          <a:p>
            <a:r>
              <a:rPr lang="en-US" sz="7200" b="1" dirty="0">
                <a:solidFill>
                  <a:srgbClr val="C3674D"/>
                </a:solidFill>
              </a:rPr>
              <a:t>ENG 1100</a:t>
            </a:r>
            <a:br>
              <a:rPr lang="en-US" sz="6000" dirty="0">
                <a:solidFill>
                  <a:srgbClr val="C3674D"/>
                </a:solidFill>
              </a:rPr>
            </a:br>
            <a:r>
              <a:rPr lang="en-US" sz="6000" dirty="0"/>
              <a:t>It is the policy of the Program in Writing and Rhetoric not to require students to purchase textbooks for English 1100.  You may provide readings for students;  you may ask them to use online sources; or you may use student writing as the primary texts for the class. Exceptions to this policy can be made.  If, after you have reviewed the materials linked below, you still have a textbook that you want to teach from, please schedule an appointment to speak with the Writing Program Director. </a:t>
            </a:r>
            <a:r>
              <a:rPr lang="en-US" sz="6000" dirty="0">
                <a:solidFill>
                  <a:srgbClr val="C3674D"/>
                </a:solidFill>
                <a:hlinkClick r:id="rId2"/>
              </a:rPr>
              <a:t>https://wpunj.edu/cohss/departments/language-literature-culture-and-writing/programs-and-events/rhetoric/readings-for-english-1100/index.html</a:t>
            </a:r>
            <a:endParaRPr lang="en-US" sz="6000" dirty="0">
              <a:solidFill>
                <a:srgbClr val="C3674D"/>
              </a:solidFill>
            </a:endParaRPr>
          </a:p>
          <a:p>
            <a:br>
              <a:rPr lang="en-US" sz="7200" b="1" dirty="0">
                <a:solidFill>
                  <a:srgbClr val="C3674D"/>
                </a:solidFill>
              </a:rPr>
            </a:br>
            <a:r>
              <a:rPr lang="en-US" sz="7200" b="1" dirty="0">
                <a:solidFill>
                  <a:srgbClr val="C3674D"/>
                </a:solidFill>
              </a:rPr>
              <a:t>ENG 1500</a:t>
            </a:r>
            <a:br>
              <a:rPr lang="en-US" sz="6000" dirty="0">
                <a:solidFill>
                  <a:srgbClr val="C3674D"/>
                </a:solidFill>
              </a:rPr>
            </a:br>
            <a:r>
              <a:rPr lang="en-US" sz="6000" dirty="0"/>
              <a:t>We ask that faculty try to cap total book costs for ENG 1500 students at $35.  PDFs, online sources, and selecting one or two paperbacks are all ways of working good readings into your course while ensuring the course remains monetarily accessible. We also recommend that professors take advantage of the Open Education Resources linked here: </a:t>
            </a:r>
            <a:r>
              <a:rPr lang="en-US" sz="6000" dirty="0">
                <a:hlinkClick r:id="rId3"/>
              </a:rPr>
              <a:t>https://wpunj.edu/cohss/departments/language-literature-culture-and-writing/programs-and-events/rhetoric/eng-1500-readings</a:t>
            </a:r>
            <a:r>
              <a:rPr lang="en-US" sz="6000" dirty="0"/>
              <a:t> </a:t>
            </a:r>
            <a:endParaRPr lang="en-US" sz="6000" dirty="0">
              <a:solidFill>
                <a:srgbClr val="C3674D"/>
              </a:solidFill>
            </a:endParaRPr>
          </a:p>
          <a:p>
            <a:endParaRPr lang="en-US" dirty="0"/>
          </a:p>
        </p:txBody>
      </p:sp>
      <p:sp>
        <p:nvSpPr>
          <p:cNvPr id="5" name="Slide Number Placeholder 4">
            <a:extLst>
              <a:ext uri="{FF2B5EF4-FFF2-40B4-BE49-F238E27FC236}">
                <a16:creationId xmlns:a16="http://schemas.microsoft.com/office/drawing/2014/main" id="{141392FF-67AF-70B5-1C3C-58D39BDFD8BE}"/>
              </a:ext>
            </a:extLst>
          </p:cNvPr>
          <p:cNvSpPr>
            <a:spLocks noGrp="1"/>
          </p:cNvSpPr>
          <p:nvPr>
            <p:ph type="sldNum" sz="quarter" idx="12"/>
          </p:nvPr>
        </p:nvSpPr>
        <p:spPr>
          <a:xfrm>
            <a:off x="911352" y="6246622"/>
            <a:ext cx="1188720" cy="365125"/>
          </a:xfrm>
        </p:spPr>
        <p:txBody>
          <a:bodyPr/>
          <a:lstStyle/>
          <a:p>
            <a:fld id="{B5CEABB6-07DC-46E8-9B57-56EC44A396E5}" type="slidenum">
              <a:rPr lang="en-US" smtClean="0"/>
              <a:pPr/>
              <a:t>7</a:t>
            </a:fld>
            <a:endParaRPr lang="en-US" dirty="0"/>
          </a:p>
        </p:txBody>
      </p:sp>
      <p:pic>
        <p:nvPicPr>
          <p:cNvPr id="10" name="Picture Placeholder 9">
            <a:extLst>
              <a:ext uri="{FF2B5EF4-FFF2-40B4-BE49-F238E27FC236}">
                <a16:creationId xmlns:a16="http://schemas.microsoft.com/office/drawing/2014/main" id="{2DB9BC6B-625B-CD8D-FB1A-1E9EBC1544D9}"/>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brightnessContrast bright="4000" contrast="22000"/>
                    </a14:imgEffect>
                  </a14:imgLayer>
                </a14:imgProps>
              </a:ext>
            </a:extLst>
          </a:blip>
          <a:srcRect t="10335" b="10335"/>
          <a:stretch/>
        </p:blipFill>
        <p:spPr>
          <a:xfrm>
            <a:off x="2179320" y="4226766"/>
            <a:ext cx="10027919" cy="2336915"/>
          </a:xfrm>
        </p:spPr>
      </p:pic>
    </p:spTree>
    <p:extLst>
      <p:ext uri="{BB962C8B-B14F-4D97-AF65-F5344CB8AC3E}">
        <p14:creationId xmlns:p14="http://schemas.microsoft.com/office/powerpoint/2010/main" val="381394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1039049"/>
          </a:xfrm>
        </p:spPr>
        <p:txBody>
          <a:bodyPr>
            <a:normAutofit/>
          </a:bodyPr>
          <a:lstStyle/>
          <a:p>
            <a:r>
              <a:rPr lang="en-US" sz="4000" dirty="0"/>
              <a:t>Revision</a:t>
            </a:r>
            <a:endParaRPr lang="en-ZA" sz="4000" dirty="0"/>
          </a:p>
        </p:txBody>
      </p:sp>
      <p:sp>
        <p:nvSpPr>
          <p:cNvPr id="5" name="Content Placeholder 4">
            <a:extLst>
              <a:ext uri="{FF2B5EF4-FFF2-40B4-BE49-F238E27FC236}">
                <a16:creationId xmlns:a16="http://schemas.microsoft.com/office/drawing/2014/main" id="{2726E51D-0E5E-98CC-19AE-F6AC7B00BF2E}"/>
              </a:ext>
            </a:extLst>
          </p:cNvPr>
          <p:cNvSpPr>
            <a:spLocks noGrp="1"/>
          </p:cNvSpPr>
          <p:nvPr>
            <p:ph sz="quarter" idx="14"/>
          </p:nvPr>
        </p:nvSpPr>
        <p:spPr>
          <a:xfrm>
            <a:off x="911352" y="1474237"/>
            <a:ext cx="10405174" cy="4272195"/>
          </a:xfrm>
        </p:spPr>
        <p:txBody>
          <a:bodyPr>
            <a:normAutofit/>
          </a:bodyPr>
          <a:lstStyle/>
          <a:p>
            <a:r>
              <a:rPr lang="en-US" sz="2000" dirty="0"/>
              <a:t>The Program in Writing and Rhetoric would like all ENG 1100 students to have one essay that goes through at least four drafts. Not all four drafts need to be complete drafts with a beginning, middle, and end—the initial draft might be composed of a student’s freewriting, for instance. </a:t>
            </a:r>
          </a:p>
          <a:p>
            <a:endParaRPr lang="en-US" sz="2000" dirty="0"/>
          </a:p>
          <a:p>
            <a:r>
              <a:rPr lang="en-US" sz="2000" dirty="0"/>
              <a:t>It’s important to give students feedback on early drafts of their writing to provide them with encouragement and allow them to address any problems you spot. This gives them the time necessary to make meaningful revision choices. </a:t>
            </a:r>
          </a:p>
          <a:p>
            <a:endParaRPr lang="en-US" sz="2000" dirty="0"/>
          </a:p>
          <a:p>
            <a:r>
              <a:rPr lang="en-US" sz="2000" dirty="0"/>
              <a:t>ENG 1100 classes are also required to end the semester with a portfolio. If you’d like more information on portfolios, please check out this video: </a:t>
            </a:r>
            <a:r>
              <a:rPr lang="en-US" sz="2000" dirty="0">
                <a:hlinkClick r:id="rId2"/>
              </a:rPr>
              <a:t>https://www.youtube.com/watch?v=QcBcoM25Dvo</a:t>
            </a:r>
            <a:r>
              <a:rPr lang="en-US" sz="2000" dirty="0"/>
              <a:t> </a:t>
            </a:r>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1684465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5224165" y="329993"/>
            <a:ext cx="6466115" cy="1437261"/>
          </a:xfrm>
        </p:spPr>
        <p:txBody>
          <a:bodyPr/>
          <a:lstStyle/>
          <a:p>
            <a:r>
              <a:rPr lang="en-US" dirty="0"/>
              <a:t>Conferencing and Grade Check-ins</a:t>
            </a:r>
            <a:endParaRPr lang="en-ZA" dirty="0"/>
          </a:p>
        </p:txBody>
      </p:sp>
      <p:sp>
        <p:nvSpPr>
          <p:cNvPr id="5" name="Text Placeholder 4">
            <a:extLst>
              <a:ext uri="{FF2B5EF4-FFF2-40B4-BE49-F238E27FC236}">
                <a16:creationId xmlns:a16="http://schemas.microsoft.com/office/drawing/2014/main" id="{CE3C8A46-D49C-FB70-9062-B672F2F7FB49}"/>
              </a:ext>
            </a:extLst>
          </p:cNvPr>
          <p:cNvSpPr>
            <a:spLocks noGrp="1"/>
          </p:cNvSpPr>
          <p:nvPr>
            <p:ph type="body" sz="quarter" idx="13"/>
          </p:nvPr>
        </p:nvSpPr>
        <p:spPr>
          <a:xfrm>
            <a:off x="5224164" y="2057400"/>
            <a:ext cx="6466115" cy="4202723"/>
          </a:xfrm>
        </p:spPr>
        <p:txBody>
          <a:bodyPr>
            <a:noAutofit/>
          </a:bodyPr>
          <a:lstStyle/>
          <a:p>
            <a:pPr marL="285750" indent="-285750">
              <a:buFont typeface="Arial" panose="020B0604020202020204" pitchFamily="34" charset="0"/>
              <a:buChar char="•"/>
            </a:pPr>
            <a:r>
              <a:rPr lang="en-US" sz="1800" dirty="0"/>
              <a:t>We recommend meeting face-to-face with each student at least once during the semester. You may cancel up to two weeks of class to do so. If you’re going to hold conferences, make sure you build this into your syllabus.  Conferences are a good time to discuss student progress, provide feedback, answer questions, and get struggling students back on track. </a:t>
            </a:r>
          </a:p>
          <a:p>
            <a:pPr marL="285750" indent="-285750">
              <a:buFont typeface="Arial" panose="020B0604020202020204" pitchFamily="34" charset="0"/>
              <a:buChar char="•"/>
            </a:pPr>
            <a:r>
              <a:rPr lang="en-US" sz="1800" dirty="0"/>
              <a:t>You might also check in with students about their grades at least once during the semester. This can be an email rather than a conference. We ask that you do this by the midway point of the semester for class participation grades, if you have one. </a:t>
            </a:r>
          </a:p>
        </p:txBody>
      </p:sp>
    </p:spTree>
    <p:extLst>
      <p:ext uri="{BB962C8B-B14F-4D97-AF65-F5344CB8AC3E}">
        <p14:creationId xmlns:p14="http://schemas.microsoft.com/office/powerpoint/2010/main" val="4043390973"/>
      </p:ext>
    </p:extLst>
  </p:cSld>
  <p:clrMapOvr>
    <a:masterClrMapping/>
  </p:clrMapOvr>
</p:sld>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2.xml><?xml version="1.0" encoding="utf-8"?>
<ds:datastoreItem xmlns:ds="http://schemas.openxmlformats.org/officeDocument/2006/customXml" ds:itemID="{BFBA14A9-9290-4E1F-A1C4-0305BFA57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5040CA-20CC-43C6-BC0C-8D8696B6AF8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{AB92FD8C-6EC5-4663-8BB9-7F8A4276E2B1}tf16411248_win32</Template>
  <TotalTime>177</TotalTime>
  <Words>1834</Words>
  <Application>Microsoft Office PowerPoint</Application>
  <PresentationFormat>Widescreen</PresentationFormat>
  <Paragraphs>81</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 Black</vt:lpstr>
      <vt:lpstr>Arial</vt:lpstr>
      <vt:lpstr>Avenir Next LT Pro Light</vt:lpstr>
      <vt:lpstr>Calibri</vt:lpstr>
      <vt:lpstr>Helvetica Neue</vt:lpstr>
      <vt:lpstr>Open Sans</vt:lpstr>
      <vt:lpstr>Posterama</vt:lpstr>
      <vt:lpstr>Wingdings</vt:lpstr>
      <vt:lpstr>Custom</vt:lpstr>
      <vt:lpstr>Creating a Syllabus </vt:lpstr>
      <vt:lpstr>Basic Requirements </vt:lpstr>
      <vt:lpstr>Additional Requirements</vt:lpstr>
      <vt:lpstr>Attendance</vt:lpstr>
      <vt:lpstr>Addressing Ai/AI Policy </vt:lpstr>
      <vt:lpstr>Grading in ENG 1100 &amp; ENG 1500 </vt:lpstr>
      <vt:lpstr>Required Texts</vt:lpstr>
      <vt:lpstr>Revision</vt:lpstr>
      <vt:lpstr>Conferencing and Grade Check-ins</vt:lpstr>
      <vt:lpstr>Other ways of Encouraging Revision</vt:lpstr>
      <vt:lpstr>Support Services </vt:lpstr>
      <vt:lpstr>Self Assessment</vt:lpstr>
      <vt:lpstr>Thank you </vt:lpstr>
    </vt:vector>
  </TitlesOfParts>
  <Company>William Paterson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Syllabus </dc:title>
  <dc:creator>O'Donnell, Amanda</dc:creator>
  <cp:lastModifiedBy>O'Donnell, Amanda</cp:lastModifiedBy>
  <cp:revision>15</cp:revision>
  <dcterms:created xsi:type="dcterms:W3CDTF">2024-06-10T15:54:04Z</dcterms:created>
  <dcterms:modified xsi:type="dcterms:W3CDTF">2024-06-12T15:35:13Z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